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7" r:id="rId18"/>
    <p:sldId id="276" r:id="rId19"/>
    <p:sldId id="274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5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0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89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8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36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3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1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8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5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6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0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5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A6ED3D-B326-4AF7-B5D8-3EF4C468B4A6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00DFD4-F61E-4D60-8EE8-58C87D1A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0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185468" cy="29718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Safety and Risk Management: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 </a:t>
            </a:r>
            <a:r>
              <a:rPr lang="en-US" b="1" dirty="0"/>
              <a:t>Lawyer’s Perspective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151909"/>
            <a:ext cx="6400800" cy="101138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Andrea M. Palmer, JD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Director of Coverage &amp; Litigation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4248419"/>
            <a:ext cx="4932220" cy="73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05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How insurance responds: </a:t>
            </a:r>
            <a:br>
              <a:rPr lang="en-US" b="1" dirty="0" smtClean="0"/>
            </a:br>
            <a:r>
              <a:rPr lang="en-US" b="1" dirty="0" smtClean="0"/>
              <a:t>Gross negligence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96042"/>
            <a:ext cx="10803977" cy="4921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Most policies will issue an ROR for gross-negligence claims. This arises out of the intentional acts exclusion and the statutory definition of gross negligence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Exclusions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This insurance does not apply to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Expected Or Intended Injury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“Bodily injury” or “property damage”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expected or intended from the 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standpoint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of the insured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Texas Civil Practice and Remedies Code 41.001(11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):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“Gross negligence” means an act or omission:</a:t>
            </a: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(A) which when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viewed objectively from the standpoint of the actor 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at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 time of its occurrence involves an extreme degree of risk,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… ;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 and</a:t>
            </a: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(B) of which the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actor has actual, subjective awareness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of the 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risk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involved, but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nevertheless proceeds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with conscious indifference to 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rights, safety, or welfare of others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4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Part Ii: The litigation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321722"/>
            <a:ext cx="8534400" cy="5037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high-level view of the litigation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process: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Pre-suit investigation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Suit filed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Discovery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Motion practice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Trial/Settlement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Appeal process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31216"/>
            <a:ext cx="10180523" cy="1507067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Pre-suit 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255221"/>
            <a:ext cx="8534400" cy="42062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Notify the carrier of the claim.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“Litigation Hold Letter” – sent by an attorney; places duty on recipient to maintain records, cease “due course of business” deletion processes.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Preserve documents, photos.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Avoid creating new documents if possible.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3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Suit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filed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Suit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filed by Plaintiff/Claimant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“Petition” in St. Ct.; “Complaint” in Fed. Ct.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Served via mail or in person.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Answer due from Defendant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State Court: Monday next at 10am following the expiration of 20 days from receipt.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Fed. Court: 30 days from receipt.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Do not count day received.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Scheduling Order Filed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08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Discovery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12915"/>
            <a:ext cx="8534400" cy="511232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Answer Written Discovery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Requests for Production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Interrogatories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Requests for Admission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Conduct Inspections, Tests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Take Depositions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Eye Witnesses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Plaintiff and Defendant Representative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Hire Expert Witnesses</a:t>
            </a:r>
          </a:p>
          <a:p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2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Motion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Motions ask the Court for legal relief:</a:t>
            </a:r>
          </a:p>
          <a:p>
            <a:r>
              <a:rPr lang="en-US" sz="2800" u="sng" dirty="0" smtClean="0">
                <a:solidFill>
                  <a:schemeClr val="tx1">
                    <a:lumMod val="95000"/>
                  </a:schemeClr>
                </a:solidFill>
              </a:rPr>
              <a:t>Motion to Quash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– Says a request was overly burdensome or not proper and it should be “quashed”.</a:t>
            </a:r>
          </a:p>
          <a:p>
            <a:r>
              <a:rPr lang="en-US" sz="2800" u="sng" dirty="0" smtClean="0">
                <a:solidFill>
                  <a:schemeClr val="tx1">
                    <a:lumMod val="95000"/>
                  </a:schemeClr>
                </a:solidFill>
              </a:rPr>
              <a:t>Motion for Summary Judgment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– Says there are legal questions the judge can answer before trial.</a:t>
            </a:r>
          </a:p>
          <a:p>
            <a:r>
              <a:rPr lang="en-US" sz="2800" u="sng" dirty="0" smtClean="0">
                <a:solidFill>
                  <a:schemeClr val="tx1">
                    <a:lumMod val="95000"/>
                  </a:schemeClr>
                </a:solidFill>
              </a:rPr>
              <a:t>Motion for Continuance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– Asks for more time to do something (i.e. respond to discovery); often used to move the trial date.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5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disposition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Disposition refers to the case ending. There are several ways to end a case: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Non-suit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Dismissal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Motion for Summary Judgment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Statute of Limitations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Other Law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Mediation &amp; Settlement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Trial &amp; Judgement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litigation :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appeal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After a judgement is entered, the parties have 30 days to appeal: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Must file notice of appeal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Parties will assess whether verdict will stand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Opportunity arises for additional settlement negotiations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Make or break time for carriers on coverage issues</a:t>
            </a:r>
          </a:p>
        </p:txBody>
      </p:sp>
    </p:spTree>
    <p:extLst>
      <p:ext uri="{BB962C8B-B14F-4D97-AF65-F5344CB8AC3E}">
        <p14:creationId xmlns:p14="http://schemas.microsoft.com/office/powerpoint/2010/main" val="3627935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10978544" cy="1507067"/>
          </a:xfrm>
        </p:spPr>
        <p:txBody>
          <a:bodyPr/>
          <a:lstStyle/>
          <a:p>
            <a:r>
              <a:rPr lang="en-US" b="1" dirty="0" smtClean="0"/>
              <a:t>Litigation use of reports, statements, etc.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238597"/>
            <a:ext cx="10163897" cy="538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Your investigation will gather and generate a lot of documentation. Here are some ways those documents will be used: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Discovery/Document Review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Depositions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Inspections/Tests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Interviews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Expert Testimony</a:t>
            </a:r>
          </a:p>
        </p:txBody>
      </p:sp>
    </p:spTree>
    <p:extLst>
      <p:ext uri="{BB962C8B-B14F-4D97-AF65-F5344CB8AC3E}">
        <p14:creationId xmlns:p14="http://schemas.microsoft.com/office/powerpoint/2010/main" val="134383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10978544" cy="1507067"/>
          </a:xfrm>
        </p:spPr>
        <p:txBody>
          <a:bodyPr/>
          <a:lstStyle/>
          <a:p>
            <a:r>
              <a:rPr lang="en-US" b="1" dirty="0" smtClean="0"/>
              <a:t>Litigation use of reports, statements, etc.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238597"/>
            <a:ext cx="10163897" cy="538664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Be mindful of what you put in writing. “Anything you say can and will be used against [your client].”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Privilege: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“Prepared in reasonable anticipation of litigation.”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Attorney-client communication</a:t>
            </a:r>
          </a:p>
          <a:p>
            <a:pPr lvl="1"/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Trade 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Secret: Tex. R. Evidence 507: “A person has a privilege to refuse to disclose and to prevent other persons from disclosing a trade secret owned by the person, unless the court finds that nondisclosure will tend to conceal fraud or otherwise work injustice.”</a:t>
            </a:r>
            <a:endParaRPr lang="en-US" sz="26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3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Part i: the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71354"/>
            <a:ext cx="8534400" cy="34012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Indemnification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Anti-Indemnification Statutes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Reviewing Contracts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Reviewing Coverage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Special Issues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Definition of “Insured Contract”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Definition of “Gross Negligence” and “Intentional Acts”</a:t>
            </a:r>
          </a:p>
        </p:txBody>
      </p:sp>
    </p:spTree>
    <p:extLst>
      <p:ext uri="{BB962C8B-B14F-4D97-AF65-F5344CB8AC3E}">
        <p14:creationId xmlns:p14="http://schemas.microsoft.com/office/powerpoint/2010/main" val="1367598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118" y="214590"/>
            <a:ext cx="8534400" cy="1507067"/>
          </a:xfrm>
        </p:spPr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47" y="1721657"/>
            <a:ext cx="11759942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Andrea M. Palmer,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JD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Director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of Coverage and Litigation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 817-349-2503  |  C 817-919-7023 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apalmer@higginbotham.net  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500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W. 13th St. Fort Worth, TX 76102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08" y="4639424"/>
            <a:ext cx="4932220" cy="73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Understanding indemnification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38283"/>
            <a:ext cx="8534400" cy="425519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What is indemnification?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Black’s Law Dictionary definition: “A duty to make good any loss, damage, or liability incurred by another.”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Requiring another party to be responsible for damages.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What is the goal of an indemnification agreement?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 understand how liability will be distributed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Risk management requires tailoring risks to the liability allocation.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3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Kinds of indemnification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38283"/>
            <a:ext cx="9465628" cy="3540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Limited-Form Indemnification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“Party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A indemnifies Party B,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but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only to the extent of Party A’s negligence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.”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Intermediate/Broad-Form Indemnification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“Party </a:t>
            </a:r>
            <a:r>
              <a:rPr lang="en-US" sz="1600" b="1" dirty="0">
                <a:solidFill>
                  <a:schemeClr val="tx1"/>
                </a:solidFill>
              </a:rPr>
              <a:t>A indemnifies Party B for the entire loss arising from the Agreement, </a:t>
            </a:r>
            <a:r>
              <a:rPr lang="en-US" sz="1600" b="1" cap="all" dirty="0">
                <a:solidFill>
                  <a:schemeClr val="tx1"/>
                </a:solidFill>
              </a:rPr>
              <a:t>even if Party A is only partially responsible</a:t>
            </a:r>
            <a:r>
              <a:rPr lang="en-US" sz="1600" b="1" cap="all" dirty="0" smtClean="0">
                <a:solidFill>
                  <a:schemeClr val="tx1"/>
                </a:solidFill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“</a:t>
            </a:r>
            <a:r>
              <a:rPr lang="en-US" sz="1600" b="1" dirty="0">
                <a:solidFill>
                  <a:schemeClr val="tx1"/>
                </a:solidFill>
              </a:rPr>
              <a:t>Party A indemnifies Party B for any loss arising from the Agreement, </a:t>
            </a:r>
            <a:r>
              <a:rPr lang="en-US" sz="1600" b="1" cap="all" dirty="0">
                <a:solidFill>
                  <a:schemeClr val="tx1"/>
                </a:solidFill>
              </a:rPr>
              <a:t>even if the loss is caused by Party B’s own negligence</a:t>
            </a:r>
            <a:r>
              <a:rPr lang="en-US" sz="1600" b="1" dirty="0" smtClean="0">
                <a:solidFill>
                  <a:schemeClr val="tx1"/>
                </a:solidFill>
              </a:rPr>
              <a:t>.”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8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Anti-indemnification statutes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For certain types of work, anti-indemnification statutes limit or prohibit a party’s ability to use intermediate/broad-form indemnification.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Construction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: Texas Anti-Indemnity Act 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(“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TAIA”; Tex. Ins. Code § 151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Oil &amp; Gas: Texas Oilfield Anti-Indemnity Act 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(“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TOAIA”; Civ.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Prac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 &amp; Rem. Code § 127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Transport: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Transportation Anti-Indemnity Act 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Tex. Trans. Code §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623.0155)</a:t>
            </a:r>
          </a:p>
        </p:txBody>
      </p:sp>
    </p:spTree>
    <p:extLst>
      <p:ext uri="{BB962C8B-B14F-4D97-AF65-F5344CB8AC3E}">
        <p14:creationId xmlns:p14="http://schemas.microsoft.com/office/powerpoint/2010/main" val="390900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Understanding contracts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63535"/>
            <a:ext cx="8534400" cy="4605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How the parties are identified: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“Contractor/Owner”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“General Contractor/Subcontractor”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“Grantor/Grantee”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What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law applies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“Choice of law” “Choice of venue” “Applicable law”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If it’s not Texas, assume it may not operate the way you anticipate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Liability-shifting provisions: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Indemnification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Waiver of liability/damages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Responsibilities (repair, rebuilding, equipment)</a:t>
            </a:r>
          </a:p>
          <a:p>
            <a:pPr lvl="1"/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7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How insurance responds:</a:t>
            </a:r>
            <a:br>
              <a:rPr lang="en-US" b="1" dirty="0" smtClean="0"/>
            </a:br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28059"/>
            <a:ext cx="8534400" cy="44639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Part of risk management is understanding how the policy will respond.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An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insurance policy is a contract and bound by legal rules of contractual interpretation. 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adjuster will read the contract and policy and decide how to respond.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Adjusters are not lawyers.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If we know how to push back, we can ensure our client’s insurance covers the risks as anticipated.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0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 smtClean="0"/>
              <a:t>How insurance responds: “insured contract”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Contractual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Liability Exclusion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We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will not pay for damages based upon or arising out of the liability of others assumed by an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Insured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under any contract or agreement. This exclusion does not apply to liability for damages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 </a:t>
            </a:r>
          </a:p>
          <a:p>
            <a:pPr marL="0" lvl="0" indent="0" algn="just">
              <a:buNone/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a. Assumed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in a contract or agreement that is an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Insured Contract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provided that the actual or alleged act, error, or omission occurs subsequent to the execution of the contract or agreement; or</a:t>
            </a:r>
          </a:p>
          <a:p>
            <a:pPr marL="0" lvl="0" indent="0" algn="just">
              <a:buNone/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b. That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Insured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would have had in the absence of the contract or agreement.</a:t>
            </a:r>
          </a:p>
          <a:p>
            <a:pPr marL="0" indent="0" algn="just">
              <a:buNone/>
            </a:pPr>
            <a:r>
              <a:rPr lang="en-US" sz="1800" b="1" dirty="0" smtClean="0">
                <a:solidFill>
                  <a:schemeClr val="tx1">
                    <a:lumMod val="95000"/>
                  </a:schemeClr>
                </a:solidFill>
              </a:rPr>
              <a:t>Insured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Contract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means that part of any contract or agreement whereby the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Named Insured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assumes the liability of another party to pay for damages because of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bodily injury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property damage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or an act, error, or omission in the performance of work or services. </a:t>
            </a:r>
          </a:p>
        </p:txBody>
      </p:sp>
    </p:spTree>
    <p:extLst>
      <p:ext uri="{BB962C8B-B14F-4D97-AF65-F5344CB8AC3E}">
        <p14:creationId xmlns:p14="http://schemas.microsoft.com/office/powerpoint/2010/main" val="221885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1216"/>
            <a:ext cx="8534400" cy="1507067"/>
          </a:xfrm>
        </p:spPr>
        <p:txBody>
          <a:bodyPr/>
          <a:lstStyle/>
          <a:p>
            <a:r>
              <a:rPr lang="en-US" b="1" dirty="0"/>
              <a:t>How insurance responds: Coverage </a:t>
            </a:r>
            <a:r>
              <a:rPr lang="en-US" b="1" dirty="0" smtClean="0"/>
              <a:t>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38597"/>
            <a:ext cx="8534400" cy="53866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“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Caselaw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” – A court has considered a case and entered an opinion that is binding on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future courts.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an occurrence-based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policy, a carrier cannot deny for failure to timely report unless prejudiced by the delay. 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Harwell v. State Farm </a:t>
            </a:r>
            <a:r>
              <a:rPr lang="en-US" i="1" dirty="0" err="1">
                <a:solidFill>
                  <a:schemeClr val="tx1">
                    <a:lumMod val="95000"/>
                  </a:schemeClr>
                </a:solidFill>
              </a:rPr>
              <a:t>Mut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. Auto. Ins. Co.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896 S.W.2d 170, 174 (Tex. 1995)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An insurer’s duty to defend is determined by the allegations in the pleadings and the language in the policy – the “eight-corners rule”.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St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. Paul Ins. Co. v. Texas Dept. of Transp., 999 S.W.2d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881 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(Tex. App.—Austin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1999).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focus is on the factual allegations, not the legal theories.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National 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Union Fire Ins. Co. v. Merchants Fast Motor Lines, Inc.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939 S.W.2d 139 (Tex. 1997).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there is doubt, it is resolved in the insured’s favor. </a:t>
            </a:r>
            <a:r>
              <a:rPr lang="en-US" i="1" dirty="0">
                <a:solidFill>
                  <a:schemeClr val="tx1">
                    <a:lumMod val="95000"/>
                  </a:schemeClr>
                </a:solidFill>
              </a:rPr>
              <a:t>National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Union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888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666</TotalTime>
  <Words>1143</Words>
  <Application>Microsoft Office PowerPoint</Application>
  <PresentationFormat>Widescreen</PresentationFormat>
  <Paragraphs>158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Slice</vt:lpstr>
      <vt:lpstr>Safety and Risk Management:  A Lawyer’s Perspective </vt:lpstr>
      <vt:lpstr>Part i: the law</vt:lpstr>
      <vt:lpstr>Understanding indemnification</vt:lpstr>
      <vt:lpstr>Kinds of indemnification</vt:lpstr>
      <vt:lpstr>Anti-indemnification statutes</vt:lpstr>
      <vt:lpstr>Understanding contracts</vt:lpstr>
      <vt:lpstr>How insurance responds: Basics</vt:lpstr>
      <vt:lpstr>How insurance responds: “insured contract”</vt:lpstr>
      <vt:lpstr>How insurance responds: Coverage issues</vt:lpstr>
      <vt:lpstr>How insurance responds:  Gross negligence</vt:lpstr>
      <vt:lpstr>Part Ii: The litigation</vt:lpstr>
      <vt:lpstr>The litigation : Pre-suit investigation</vt:lpstr>
      <vt:lpstr>The litigation : Suit filed</vt:lpstr>
      <vt:lpstr>The litigation : Discovery</vt:lpstr>
      <vt:lpstr>The litigation : Motion practice</vt:lpstr>
      <vt:lpstr>The litigation : disposition</vt:lpstr>
      <vt:lpstr>The litigation : appeal</vt:lpstr>
      <vt:lpstr>Litigation use of reports, statements, etc.</vt:lpstr>
      <vt:lpstr>Litigation use of reports, statements, etc.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Risk Management:  A Lawyer’s Perspective</dc:title>
  <dc:creator>Andrea Palmer</dc:creator>
  <cp:lastModifiedBy>Andrea Palmer</cp:lastModifiedBy>
  <cp:revision>29</cp:revision>
  <dcterms:created xsi:type="dcterms:W3CDTF">2019-07-24T19:42:16Z</dcterms:created>
  <dcterms:modified xsi:type="dcterms:W3CDTF">2019-08-15T16:29:01Z</dcterms:modified>
</cp:coreProperties>
</file>